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50" r:id="rId2"/>
    <p:sldId id="793" r:id="rId3"/>
    <p:sldId id="796" r:id="rId4"/>
    <p:sldId id="794" r:id="rId5"/>
    <p:sldId id="795" r:id="rId6"/>
    <p:sldId id="798" r:id="rId7"/>
    <p:sldId id="785" r:id="rId8"/>
    <p:sldId id="786" r:id="rId9"/>
    <p:sldId id="787" r:id="rId10"/>
    <p:sldId id="788" r:id="rId11"/>
    <p:sldId id="789" r:id="rId12"/>
    <p:sldId id="790" r:id="rId13"/>
    <p:sldId id="791" r:id="rId14"/>
    <p:sldId id="7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74D489C-6A32-B64C-8301-5B4ECBB3EBD0}">
          <p14:sldIdLst>
            <p14:sldId id="750"/>
            <p14:sldId id="793"/>
            <p14:sldId id="796"/>
            <p14:sldId id="794"/>
            <p14:sldId id="795"/>
            <p14:sldId id="798"/>
          </p14:sldIdLst>
        </p14:section>
        <p14:section name="Pre-analysis" id="{86A54BC5-CA8F-D348-B7DC-3A5BA8C2FE6C}">
          <p14:sldIdLst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0054"/>
    <a:srgbClr val="3AAE7D"/>
    <a:srgbClr val="ED0000"/>
    <a:srgbClr val="925EA0"/>
    <a:srgbClr val="0099B3"/>
    <a:srgbClr val="B50F3E"/>
    <a:srgbClr val="6A7DC9"/>
    <a:srgbClr val="D8652E"/>
    <a:srgbClr val="34AFF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8"/>
    <p:restoredTop sz="96327"/>
  </p:normalViewPr>
  <p:slideViewPr>
    <p:cSldViewPr snapToGrid="0">
      <p:cViewPr varScale="1">
        <p:scale>
          <a:sx n="97" d="100"/>
          <a:sy n="97" d="100"/>
        </p:scale>
        <p:origin x="74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C24C35-FAEA-19A8-8B0A-93F89511B8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5710F-3FB7-97F5-F898-39057014D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7FD1D-FFBD-7C44-97E9-6B21124E7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5A2A2-DEBC-9CB8-2E24-1D8B855134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5B0FA-A131-B79A-15E2-D487C07174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B765F-2760-7A4B-AD13-CD93E0F12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30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77364-D654-974A-9F43-F7498BCF298A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1EE3C-1513-6E4F-ADFE-35100DC5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0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791A-F1BF-FF43-4BFE-B7162CBAD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FB42F-D186-7031-86D3-EF755CA9B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79B09-92B7-698F-9DCA-037C00E3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3A9B-97A6-2945-A99C-FE206073A08F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E438-E0C1-6E90-C651-0072B68D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B5B1-7EE3-2788-72C1-ED79083E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2FCB-03B4-17CD-46E2-54CCF61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4770D-529B-21BB-586E-87BE11E3D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8941-251A-943E-518C-F28F30B8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411-E30C-EE48-84D0-4B3E363CD53F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6A47-9A79-2492-52CC-2DEF833C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90014-9B1F-E098-F4EE-6D27F81C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5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D3C6CA-3A4A-FA38-EF8B-DAB0FC270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34FD2-966B-75F1-77D7-E33D0D396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81D6F-4335-1B04-1FD4-B2D4ACA7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B939-CBBD-7246-B693-1FF9FDE8F533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A35C-DA1B-E8A9-7879-A8085D66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A892-65AE-9ABB-9C41-5479970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51E6-CE0D-9A1F-B949-8077C722F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8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A2EC-5F9C-6123-22CE-4CE173E52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95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EE004-F6E4-A86D-BC71-8F5EF102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8F22-FB4C-F342-9971-BB452671AD6F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FF29-4541-FA27-E60D-147BA824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6724A-1D74-C089-7193-65F7B0BB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2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8894-C1C2-0C0C-27E9-0E8C0155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1168-477E-1B3E-B6B2-6093221BB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AADAF-B25F-2D33-D6DC-B4260243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34AD-C60B-BB41-B909-8580BB21B41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583D-7096-4E96-D7DD-9FC63DFF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CCD8-3313-D4B7-022F-0E925064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9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0363-60DA-D21E-9FF9-E6BCBEC0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C43A-11A2-282F-0929-8E6AC4C6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19F0-3ADD-EE74-A70E-B92D24109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81765-C22C-4E4A-48F6-8D4A0A21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621E-B1CA-024F-80EA-7DD53FD88631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BD8A6-8ECF-67E2-203D-BAAFEE47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088F2-AB98-C3F4-B121-436474D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0762-1BB1-2000-1FBA-1E1910B8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EB0F1-C89F-FDBE-3456-06C027BDC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0C2B0-02E6-773C-0259-B8B049D9C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53394-5EF6-1542-6F8A-738C2389D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8DD347-50D5-E5FF-D8F8-05BABB115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810A3-1AB7-B875-BE7F-2C80E138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67F40-E2BC-2C4C-83ED-B46761CD1BDE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6022D-7EC1-6821-533C-9FE112CA6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F7399-F653-E808-A9F8-5E2CD918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4" descr="National Cancer Institute – The Cancer History Project">
            <a:extLst>
              <a:ext uri="{FF2B5EF4-FFF2-40B4-BE49-F238E27FC236}">
                <a16:creationId xmlns:a16="http://schemas.microsoft.com/office/drawing/2014/main" id="{CA4133AC-A561-7373-BF79-5741DDC49D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/>
          <a:stretch/>
        </p:blipFill>
        <p:spPr bwMode="auto">
          <a:xfrm>
            <a:off x="10210552" y="0"/>
            <a:ext cx="1981448" cy="10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8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7694-67F1-0A72-8AD5-C1EDDCC0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600F4-84FE-8788-26E7-8A55E45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A3AC-6E9F-6847-9779-AD9A0194B4FE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6C1B5-E842-C63A-9C4C-FE556002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2E90-4C9F-C0CF-39C3-33A2FDF6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9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C9ACA-30F7-A4B1-63AF-1D3D3A7D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044B-1170-2044-82E6-785C3111486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F72C4-0D1A-54BF-C65F-E47ABAA5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B573-0B1F-CE33-1813-9141DFB8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820E-F221-4E31-D95D-4D0ACE9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A256-D3B5-41E5-D3A4-BBC8FE17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9D34F-44C9-FCFB-7F81-FFA459CC8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68F1E-9554-BED6-B8B1-4AA2DFCD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B4B19-4013-0B4A-B4E3-4AD6CE78FDDE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AECF0-7FA9-A89C-831A-B3C53CE4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E8503-1F2C-3D8A-F56D-57784418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BE74-365F-1195-FFA1-23357E0A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D04E7-DD14-14ED-9189-AF75637BF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C7F24-0F9E-71DF-4A40-4FE1D4E7F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A5098-8250-E7A0-42AE-D5244686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F27B-BC7C-EB45-88D3-9ED0F33E972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788A8-8B9A-BD58-0136-D1C83747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D19C2-5C91-26E7-E02A-87805BD7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3B112B-66B1-3108-0007-845E286E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B9628-7431-D272-E14F-851C9413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296E3-6761-BE99-504B-5092725DC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0FA5-5ED3-1747-9F42-89DDDD92B338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0A38-0493-AE6F-9EA7-E7DC5149F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6269-1F45-CB86-A6F2-E0E88A98B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E171-276D-1F44-B416-96BD6CE4309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National Cancer Institute – The Cancer History Project">
            <a:extLst>
              <a:ext uri="{FF2B5EF4-FFF2-40B4-BE49-F238E27FC236}">
                <a16:creationId xmlns:a16="http://schemas.microsoft.com/office/drawing/2014/main" id="{B6818F4F-0A81-ACD5-AA4C-84ABF99F199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3"/>
          <a:stretch/>
        </p:blipFill>
        <p:spPr bwMode="auto">
          <a:xfrm>
            <a:off x="10210552" y="0"/>
            <a:ext cx="1981448" cy="118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84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B50F3E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25F94-2B22-8E53-3693-3935F4B7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</a:t>
            </a:fld>
            <a:endParaRPr lang="en-US"/>
          </a:p>
        </p:txBody>
      </p:sp>
      <p:sp>
        <p:nvSpPr>
          <p:cNvPr id="5" name="Google Shape;129;p25">
            <a:extLst>
              <a:ext uri="{FF2B5EF4-FFF2-40B4-BE49-F238E27FC236}">
                <a16:creationId xmlns:a16="http://schemas.microsoft.com/office/drawing/2014/main" id="{ED38B207-AAC9-2B88-ECF6-A7FFFBB03C7C}"/>
              </a:ext>
            </a:extLst>
          </p:cNvPr>
          <p:cNvSpPr txBox="1"/>
          <p:nvPr/>
        </p:nvSpPr>
        <p:spPr>
          <a:xfrm>
            <a:off x="643467" y="2750898"/>
            <a:ext cx="10905066" cy="82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ctr" defTabSz="813796">
              <a:spcAft>
                <a:spcPts val="600"/>
              </a:spcAft>
            </a:pPr>
            <a:r>
              <a:rPr lang="en-US" sz="4000" kern="1200" dirty="0">
                <a:solidFill>
                  <a:srgbClr val="B50F3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PENCIL</a:t>
            </a:r>
            <a:endParaRPr lang="en-US" sz="4000" dirty="0">
              <a:solidFill>
                <a:srgbClr val="B50F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8ED81-2E96-BD9B-EB09-C95F67107DBB}"/>
              </a:ext>
            </a:extLst>
          </p:cNvPr>
          <p:cNvSpPr txBox="1"/>
          <p:nvPr/>
        </p:nvSpPr>
        <p:spPr>
          <a:xfrm>
            <a:off x="954819" y="5332945"/>
            <a:ext cx="5455630" cy="98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Yingying Cao</a:t>
            </a:r>
          </a:p>
          <a:p>
            <a:pPr defTabSz="813816">
              <a:spcAft>
                <a:spcPts val="600"/>
              </a:spcAft>
            </a:pPr>
            <a:r>
              <a:rPr lang="en-US" sz="1602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Eytan</a:t>
            </a:r>
            <a:r>
              <a:rPr lang="en-US" sz="16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602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Ruppin</a:t>
            </a:r>
            <a:r>
              <a:rPr lang="en-US" sz="16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Lab</a:t>
            </a:r>
          </a:p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CDSL, NIH/NCI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4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5D02-6035-B561-325D-0F1CEA0C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E9176-C66A-73C6-6802-A906CB23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10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595D5C-3BEE-49F0-EC9F-117387AB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4" y="1105882"/>
            <a:ext cx="3284727" cy="28152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BC7F70-CE30-E83D-F741-EDF2AC1E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3" y="4042733"/>
            <a:ext cx="3284727" cy="2815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D9A1B6-0F08-987C-5E3E-26C30354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39" y="1105881"/>
            <a:ext cx="3284728" cy="28152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62A270-A296-2D7D-E639-1FA9AF59A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725" y="1087976"/>
            <a:ext cx="3468370" cy="29726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0F55EE-CD38-B96E-5C14-2B9B83DA4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939" y="4124323"/>
            <a:ext cx="2965145" cy="25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5AB1-CA9B-5B83-6401-DAA11782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batch effects?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4632C-3FF1-EE7A-0895-3B159A08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0E873-7470-7F4C-313F-53101026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64" y="1105882"/>
            <a:ext cx="7772400" cy="4059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66402-F6EA-EEE3-6AFF-BCF28665A3C9}"/>
              </a:ext>
            </a:extLst>
          </p:cNvPr>
          <p:cNvSpPr txBox="1"/>
          <p:nvPr/>
        </p:nvSpPr>
        <p:spPr>
          <a:xfrm>
            <a:off x="2017485" y="5437609"/>
            <a:ext cx="5270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effects are very clear!</a:t>
            </a:r>
          </a:p>
          <a:p>
            <a:r>
              <a:rPr lang="en-US" dirty="0"/>
              <a:t>What do we need to do? Correct for the batch effects!</a:t>
            </a:r>
          </a:p>
        </p:txBody>
      </p:sp>
    </p:spTree>
    <p:extLst>
      <p:ext uri="{BB962C8B-B14F-4D97-AF65-F5344CB8AC3E}">
        <p14:creationId xmlns:p14="http://schemas.microsoft.com/office/powerpoint/2010/main" val="8484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308F-FDDE-FC77-7D73-C0C29970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30" y="-219681"/>
            <a:ext cx="10515600" cy="1325563"/>
          </a:xfrm>
        </p:spPr>
        <p:txBody>
          <a:bodyPr/>
          <a:lstStyle/>
          <a:p>
            <a:r>
              <a:rPr lang="en-US" dirty="0"/>
              <a:t>After batch correction cell types are more mixed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58526-2EBB-B7EA-5B4A-8427AE79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2984-0ED4-20B8-9901-B282025A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07" y="1105882"/>
            <a:ext cx="4042367" cy="347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1BFA2-ED8D-7636-BE0A-7E1937BE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1" y="1080482"/>
            <a:ext cx="3920065" cy="3365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FF994-4E61-4AFD-EB70-6071226E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761" y="4576601"/>
            <a:ext cx="2590408" cy="2220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84E24F-986E-BCE8-D704-1DB77925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646" y="4604193"/>
            <a:ext cx="2257343" cy="19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3E12-0E92-F595-66C6-03E9AC65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“batch effects” comes from tumor and PBMC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FA56-7B13-2BA7-8DE0-7D81299F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52E54-B1E8-AA90-C338-D6D5F93C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71324"/>
            <a:ext cx="2746064" cy="2357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28149-1972-3F32-F14F-49CEFAEF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916"/>
            <a:ext cx="2602428" cy="2234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2E7FED-925C-E1C6-E563-B0530B457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546" y="1175254"/>
            <a:ext cx="2746064" cy="2357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081BE8-2B2C-F794-1BA7-3FCEB4B8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297" y="3589382"/>
            <a:ext cx="2608562" cy="2239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C9ED1F-6979-8150-6C9C-36624732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84478"/>
            <a:ext cx="3920065" cy="3365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FF7137-64EE-455A-173F-9AF10B2A6464}"/>
              </a:ext>
            </a:extLst>
          </p:cNvPr>
          <p:cNvSpPr txBox="1"/>
          <p:nvPr/>
        </p:nvSpPr>
        <p:spPr>
          <a:xfrm>
            <a:off x="609599" y="5908037"/>
            <a:ext cx="609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“batch effects”? They can be only biological variation?</a:t>
            </a:r>
          </a:p>
        </p:txBody>
      </p:sp>
    </p:spTree>
    <p:extLst>
      <p:ext uri="{BB962C8B-B14F-4D97-AF65-F5344CB8AC3E}">
        <p14:creationId xmlns:p14="http://schemas.microsoft.com/office/powerpoint/2010/main" val="171540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B11E-47E5-CB3F-3CDD-64C0E98A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tissue: no batch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C0131-0286-6621-315D-A47707B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D4B35-11DF-6B82-A176-54BCE4FA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0000"/>
            <a:ext cx="7188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1146-B8BF-BF8A-077A-98E2152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TME immune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435F-46C6-9205-14AD-233057E3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CA1F1-7B5C-B59B-A1F5-809A1B16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1572116"/>
            <a:ext cx="5753100" cy="43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00598-39FE-4A3B-8A0F-EF6E7CEF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5" y="1572116"/>
            <a:ext cx="502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226C-B0F9-5DCF-AA30-E2E6960E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TME (pre- and post- treatment)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9B39B-D203-1059-85FE-8A4E17D8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363E2-229B-5ACB-DA98-D4B14803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02" y="1426595"/>
            <a:ext cx="2633133" cy="43180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4CB5DB1-B9F5-6179-CA87-F20F16059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350" y="1270000"/>
            <a:ext cx="7912100" cy="4318000"/>
          </a:xfrm>
        </p:spPr>
      </p:pic>
    </p:spTree>
    <p:extLst>
      <p:ext uri="{BB962C8B-B14F-4D97-AF65-F5344CB8AC3E}">
        <p14:creationId xmlns:p14="http://schemas.microsoft.com/office/powerpoint/2010/main" val="101726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8F0F-22A7-FA2B-1AB6-5AA749B2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TME (yes or no response)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D43-978D-5866-ED11-D8CC9A30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F19247-8E0F-66C4-0918-506C718B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8" y="1308120"/>
            <a:ext cx="7772400" cy="4241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4C497F-9423-13EC-7E8F-642857F3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763" y="1140277"/>
            <a:ext cx="2791343" cy="4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E418-CB9B-20A3-67DC-E86AC4BD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TME (different levels of response)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8D148-CF49-5D9E-8618-2C04D58F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1EF60F-0FC7-54F6-DE2D-34688AFA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37844"/>
            <a:ext cx="9194800" cy="33435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F6343-2302-EF39-B001-7DF4A8E5D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53" y="1409564"/>
            <a:ext cx="3066747" cy="46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3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3500-7B80-7BFE-A4F0-970DBC91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cells (post)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8293B-C49B-24B2-D227-493F0983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0A0E5-32E0-186E-8C10-F2AC8232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65" y="0"/>
            <a:ext cx="738912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BE24-B413-4BF7-4FD7-1401343E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3613782"/>
            <a:ext cx="4096576" cy="2306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D9037-F734-C54E-70C2-61FDEACC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9" y="938198"/>
            <a:ext cx="2559230" cy="23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4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AEEA-E36E-E16C-CE91-7720E22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555C6-3808-836B-B9FC-EF922D95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7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5D7355-FE35-3ECB-5915-C1419BE5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" y="1017910"/>
            <a:ext cx="5562600" cy="47759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271541-0014-0E03-9462-0AF78479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27" y="1105882"/>
            <a:ext cx="5769429" cy="495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0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63F-B973-62AD-4A8E-3CDB3EAA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543F3-8DEB-6B2D-FFBA-CD67A60A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F7D1D2-B32F-F97F-C123-9BAC8B93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0"/>
            <a:ext cx="617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A4D1-F79A-E9CE-D647-AF405D33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0217-3ADA-8E9D-9275-149B54FE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171-276D-1F44-B416-96BD6CE4309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1CFB9-57F4-E05F-EDEE-3BD87962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36" y="1511130"/>
            <a:ext cx="7772400" cy="4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y_NCI" id="{4FAF6606-A4A1-994F-95DC-AE0FDC835062}" vid="{85FF999F-69E9-C043-B9DB-0F35C9242C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13009</TotalTime>
  <Words>121</Words>
  <Application>Microsoft Macintosh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PowerPoint Presentation</vt:lpstr>
      <vt:lpstr>TME immune cells</vt:lpstr>
      <vt:lpstr>TME (pre- and post- treatment) </vt:lpstr>
      <vt:lpstr>TME (yes or no response)</vt:lpstr>
      <vt:lpstr>TME (different levels of response)</vt:lpstr>
      <vt:lpstr>T cells (post)</vt:lpstr>
      <vt:lpstr>Pre</vt:lpstr>
      <vt:lpstr>Pre</vt:lpstr>
      <vt:lpstr>Pre</vt:lpstr>
      <vt:lpstr>Pre</vt:lpstr>
      <vt:lpstr>Where are the batch effects?</vt:lpstr>
      <vt:lpstr>After batch correction cell types are more mixed up</vt:lpstr>
      <vt:lpstr>The “batch effects” comes from tumor and PBMC</vt:lpstr>
      <vt:lpstr>Only tissue: no batch 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Cao, Yingying (NIH/NCI) [F]</dc:creator>
  <cp:lastModifiedBy>Cao, Yingying (NIH/NCI) [F]</cp:lastModifiedBy>
  <cp:revision>43</cp:revision>
  <dcterms:created xsi:type="dcterms:W3CDTF">2023-05-03T22:46:24Z</dcterms:created>
  <dcterms:modified xsi:type="dcterms:W3CDTF">2023-06-07T20:13:44Z</dcterms:modified>
</cp:coreProperties>
</file>